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85" r:id="rId4"/>
    <p:sldId id="306" r:id="rId5"/>
    <p:sldId id="259" r:id="rId6"/>
    <p:sldId id="261" r:id="rId7"/>
    <p:sldId id="260" r:id="rId8"/>
    <p:sldId id="257" r:id="rId9"/>
    <p:sldId id="262" r:id="rId10"/>
    <p:sldId id="263" r:id="rId11"/>
    <p:sldId id="264" r:id="rId12"/>
    <p:sldId id="288" r:id="rId13"/>
    <p:sldId id="289" r:id="rId14"/>
    <p:sldId id="265" r:id="rId15"/>
    <p:sldId id="266" r:id="rId16"/>
    <p:sldId id="267" r:id="rId17"/>
    <p:sldId id="268" r:id="rId18"/>
    <p:sldId id="269" r:id="rId19"/>
    <p:sldId id="290" r:id="rId20"/>
    <p:sldId id="286" r:id="rId21"/>
    <p:sldId id="270" r:id="rId22"/>
    <p:sldId id="271" r:id="rId23"/>
    <p:sldId id="272" r:id="rId24"/>
    <p:sldId id="276" r:id="rId25"/>
    <p:sldId id="273" r:id="rId26"/>
    <p:sldId id="274" r:id="rId27"/>
    <p:sldId id="287" r:id="rId28"/>
    <p:sldId id="275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5" r:id="rId50"/>
    <p:sldId id="303" r:id="rId51"/>
    <p:sldId id="304" r:id="rId5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E761-414C-4E19-ADC6-238DB65CC72C}" type="datetimeFigureOut">
              <a:rPr lang="he-IL" smtClean="0"/>
              <a:pPr/>
              <a:t>א'/חשון/תשע"ג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E2F5-846F-436F-B241-5135F4BD451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920880" cy="3195786"/>
          </a:xfrm>
        </p:spPr>
        <p:txBody>
          <a:bodyPr>
            <a:noAutofit/>
          </a:bodyPr>
          <a:lstStyle/>
          <a:p>
            <a:pPr rtl="0"/>
            <a:r>
              <a:rPr lang="en-US" sz="6600" dirty="0" smtClean="0"/>
              <a:t>Mapping Genomic Sequences Using Optical Reference Tags</a:t>
            </a:r>
            <a:endParaRPr lang="he-IL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ACGT team meeting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Oct, 2012</a:t>
            </a:r>
          </a:p>
          <a:p>
            <a:r>
              <a:rPr lang="en-US" dirty="0" err="1" smtClean="0"/>
              <a:t>Yaron</a:t>
            </a:r>
            <a:r>
              <a:rPr lang="en-US" dirty="0" smtClean="0"/>
              <a:t> Orenstein and Omer </a:t>
            </a:r>
            <a:r>
              <a:rPr lang="en-US" dirty="0" err="1" smtClean="0"/>
              <a:t>Zuqert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Microscopic image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</a:t>
            </a:r>
            <a:r>
              <a:rPr lang="en-US" dirty="0"/>
              <a:t>mixture of nick-labeled DNA molecules in the </a:t>
            </a:r>
            <a:r>
              <a:rPr lang="en-US" dirty="0" err="1" smtClean="0"/>
              <a:t>nanoarray</a:t>
            </a:r>
            <a:r>
              <a:rPr lang="en-US" dirty="0" smtClean="0"/>
              <a:t> (73×73</a:t>
            </a:r>
            <a:r>
              <a:rPr lang="el-GR" dirty="0" smtClean="0"/>
              <a:t>μ</a:t>
            </a:r>
            <a:r>
              <a:rPr lang="en-US" dirty="0" smtClean="0"/>
              <a:t>m). Up </a:t>
            </a:r>
            <a:r>
              <a:rPr lang="en-US" dirty="0"/>
              <a:t>to </a:t>
            </a:r>
            <a:r>
              <a:rPr lang="en-US" dirty="0" smtClean="0"/>
              <a:t>1Mb of </a:t>
            </a:r>
            <a:r>
              <a:rPr lang="en-US" dirty="0"/>
              <a:t>a DNA molecule from top to bottom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sz="2400" dirty="0" smtClean="0"/>
              <a:t>(Lam </a:t>
            </a:r>
            <a:r>
              <a:rPr lang="en-US" sz="2400" i="1" dirty="0" smtClean="0"/>
              <a:t>et al</a:t>
            </a:r>
            <a:r>
              <a:rPr lang="en-US" sz="2400" dirty="0" smtClean="0"/>
              <a:t>., NBT 2012)</a:t>
            </a:r>
            <a:endParaRPr lang="he-I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705100"/>
            <a:ext cx="3238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Applications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Filling the gaps of next-generation sequencing:</a:t>
            </a:r>
          </a:p>
          <a:p>
            <a:pPr lvl="1" algn="l" rtl="0"/>
            <a:r>
              <a:rPr lang="en-US" dirty="0" smtClean="0"/>
              <a:t>Constructing repetitive segments.</a:t>
            </a:r>
          </a:p>
          <a:p>
            <a:pPr lvl="1" algn="l" rtl="0"/>
            <a:r>
              <a:rPr lang="en-US" dirty="0" smtClean="0"/>
              <a:t>Finding sequence errors / single site variability.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 smtClean="0"/>
              <a:t>Measuring structural variation (without sequencing).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Locating epigenetic marks (DNA methylation and nucleosomes positioning).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Example of Lam </a:t>
            </a:r>
            <a:r>
              <a:rPr lang="en-US" i="1" dirty="0" smtClean="0"/>
              <a:t>et al</a:t>
            </a:r>
            <a:r>
              <a:rPr lang="en-US" dirty="0" smtClean="0"/>
              <a:t>., NBT 2012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MHC</a:t>
            </a:r>
            <a:r>
              <a:rPr lang="en-US" dirty="0" smtClean="0"/>
              <a:t> are cell surface molecules that mediate interactions of white blood cells.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MHC genomic region us 4.7MB long.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Examples shown on 49 and 46 BAC clones from two individuals (PGF and COX, respectively).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Lengths and maps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4493096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(b) The distribution of the DNA molecules imaged on the </a:t>
            </a:r>
            <a:r>
              <a:rPr lang="en-US" dirty="0" err="1" smtClean="0"/>
              <a:t>nanoarray</a:t>
            </a:r>
            <a:r>
              <a:rPr lang="en-US" dirty="0" smtClean="0"/>
              <a:t> by length.</a:t>
            </a:r>
          </a:p>
          <a:p>
            <a:pPr algn="l" rtl="0">
              <a:buNone/>
            </a:pPr>
            <a:r>
              <a:rPr lang="en-US" dirty="0" smtClean="0"/>
              <a:t>(c) Three overlapping consensus maps (each ~150 kb long) are assembled into a 300-kb map.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648346" cy="500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Single site variation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algn="l" rtl="0">
              <a:buNone/>
            </a:pPr>
            <a:r>
              <a:rPr lang="en-US" sz="3500" dirty="0" smtClean="0"/>
              <a:t>PGF </a:t>
            </a:r>
            <a:r>
              <a:rPr lang="en-US" sz="3500" dirty="0"/>
              <a:t>genome (blue line) contains an extra </a:t>
            </a:r>
            <a:r>
              <a:rPr lang="en-US" sz="3500" dirty="0" err="1"/>
              <a:t>Nt.BspQI</a:t>
            </a:r>
            <a:r>
              <a:rPr lang="en-US" sz="3500" dirty="0"/>
              <a:t> site not found in the COX genome (red line) with the maps generated by genome mapping </a:t>
            </a:r>
            <a:r>
              <a:rPr lang="en-US" sz="3500" dirty="0" smtClean="0"/>
              <a:t>showing </a:t>
            </a:r>
            <a:r>
              <a:rPr lang="en-US" sz="3500" dirty="0"/>
              <a:t>the expected pattern. </a:t>
            </a:r>
            <a:endParaRPr lang="en-US" sz="3500" dirty="0" smtClean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sz="2400" dirty="0" smtClean="0"/>
              <a:t>(Lam </a:t>
            </a:r>
            <a:r>
              <a:rPr lang="en-US" sz="2400" i="1" dirty="0" smtClean="0"/>
              <a:t>et al</a:t>
            </a:r>
            <a:r>
              <a:rPr lang="en-US" sz="2400" dirty="0" smtClean="0"/>
              <a:t>., NBT 2012)</a:t>
            </a:r>
            <a:endParaRPr lang="he-I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57435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Shifting of a site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21-kb region is split into 12- and 9-kb fragments in the COX genome (red </a:t>
            </a:r>
            <a:r>
              <a:rPr lang="en-US" dirty="0" smtClean="0"/>
              <a:t>line) </a:t>
            </a:r>
            <a:r>
              <a:rPr lang="en-US" dirty="0"/>
              <a:t>but 14- and 7-kb fragments in the PGF genome (blue </a:t>
            </a:r>
            <a:r>
              <a:rPr lang="en-US" dirty="0" smtClean="0"/>
              <a:t>line).</a:t>
            </a:r>
          </a:p>
          <a:p>
            <a:pPr algn="l" rtl="0"/>
            <a:endParaRPr lang="en-US" dirty="0"/>
          </a:p>
          <a:p>
            <a:pPr algn="l" rtl="0">
              <a:buNone/>
            </a:pPr>
            <a:r>
              <a:rPr lang="en-US" sz="2400" dirty="0" smtClean="0"/>
              <a:t>(Lam </a:t>
            </a:r>
            <a:r>
              <a:rPr lang="en-US" sz="2400" i="1" dirty="0" smtClean="0"/>
              <a:t>et al</a:t>
            </a:r>
            <a:r>
              <a:rPr lang="en-US" sz="2400" dirty="0" smtClean="0"/>
              <a:t>., NBT 2012)</a:t>
            </a:r>
            <a:endParaRPr lang="he-IL" sz="2400" dirty="0" smtClean="0"/>
          </a:p>
          <a:p>
            <a:pPr algn="l" rtl="0"/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12976"/>
            <a:ext cx="56102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Insertions identification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PGF genome has a 5-kb insertion that also includes an </a:t>
            </a:r>
            <a:r>
              <a:rPr lang="en-US" dirty="0" err="1"/>
              <a:t>Nt.BspQI</a:t>
            </a:r>
            <a:r>
              <a:rPr lang="en-US" dirty="0"/>
              <a:t> site (blue </a:t>
            </a:r>
            <a:r>
              <a:rPr lang="en-US" dirty="0" smtClean="0"/>
              <a:t>line) </a:t>
            </a:r>
            <a:r>
              <a:rPr lang="en-US" dirty="0"/>
              <a:t>when compared to the COX genome (red </a:t>
            </a:r>
            <a:r>
              <a:rPr lang="en-US" dirty="0" smtClean="0"/>
              <a:t>line). 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sz="2400" dirty="0" smtClean="0"/>
              <a:t>(Lam </a:t>
            </a:r>
            <a:r>
              <a:rPr lang="en-US" sz="2400" i="1" dirty="0" smtClean="0"/>
              <a:t>et al</a:t>
            </a:r>
            <a:r>
              <a:rPr lang="en-US" sz="2400" dirty="0" smtClean="0"/>
              <a:t>., </a:t>
            </a:r>
          </a:p>
          <a:p>
            <a:pPr algn="l" rtl="0">
              <a:buNone/>
            </a:pPr>
            <a:r>
              <a:rPr lang="en-US" sz="2400" dirty="0" smtClean="0"/>
              <a:t>NBT 2012)</a:t>
            </a:r>
            <a:endParaRPr lang="he-IL" sz="2400" dirty="0" smtClean="0"/>
          </a:p>
          <a:p>
            <a:pPr algn="l" rtl="0">
              <a:buNone/>
            </a:pP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6467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A 30-kb duplication at the RCCX locus </a:t>
            </a:r>
            <a:r>
              <a:rPr lang="en-US" dirty="0" smtClean="0"/>
              <a:t>is </a:t>
            </a:r>
            <a:r>
              <a:rPr lang="en-US" dirty="0"/>
              <a:t>identified and localized in both the reference map (gray line) and that produced by genome mapping (blue histogram plot</a:t>
            </a:r>
            <a:r>
              <a:rPr lang="en-US" dirty="0" smtClean="0"/>
              <a:t>).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>
              <a:buNone/>
            </a:pPr>
            <a:r>
              <a:rPr lang="en-US" sz="2400" dirty="0" smtClean="0"/>
              <a:t>(Lam </a:t>
            </a:r>
            <a:r>
              <a:rPr lang="en-US" sz="2400" i="1" dirty="0" smtClean="0"/>
              <a:t>et al</a:t>
            </a:r>
            <a:r>
              <a:rPr lang="en-US" sz="2400" dirty="0" smtClean="0"/>
              <a:t>., NBT 2012)</a:t>
            </a:r>
            <a:endParaRPr lang="he-IL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73533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Yuval </a:t>
            </a:r>
            <a:r>
              <a:rPr lang="en-US" dirty="0" err="1" smtClean="0"/>
              <a:t>Ebenstein’s</a:t>
            </a:r>
            <a:r>
              <a:rPr lang="en-US" dirty="0" smtClean="0"/>
              <a:t> lab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Goal: use minimum number of fluorescence tags to accurately map genomic sequences.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Aim: measure disease-causing structural variability in the telomere part of the genome.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Additional (free) information: AT-content averages in 1000bp resolution.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888432" cy="2722314"/>
          </a:xfrm>
        </p:spPr>
        <p:txBody>
          <a:bodyPr/>
          <a:lstStyle/>
          <a:p>
            <a:r>
              <a:rPr lang="en-US" dirty="0" err="1" smtClean="0"/>
              <a:t>Ebenstein’s</a:t>
            </a:r>
            <a:r>
              <a:rPr lang="en-US" dirty="0" smtClean="0"/>
              <a:t> lab webpage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3194"/>
            <a:ext cx="4860032" cy="365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281" y="1"/>
            <a:ext cx="4983717" cy="3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[Yuval+Ebenstein+small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77072"/>
            <a:ext cx="1571625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Talk overview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Introduction: technology.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Mathematical formalization of the problem.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Solution: dynamic programming.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Results.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Summary.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8800" dirty="0" smtClean="0"/>
              <a:t>MATHEMATICAL FORMALIZATION</a:t>
            </a:r>
            <a:endParaRPr lang="he-IL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Problem definition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Input: a vector of lengths, representing length in base pairs between fluorescence tags.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Output: chromosome number of the DNA molecule.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Parameters: false positive and false negative rates of fluorescence tags, standard deviation of the stretch factor.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Consensus and sequence maps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</a:t>
            </a:r>
            <a:r>
              <a:rPr lang="en-US" i="1" dirty="0" smtClean="0">
                <a:solidFill>
                  <a:srgbClr val="C00000"/>
                </a:solidFill>
              </a:rPr>
              <a:t>consensus optical map </a:t>
            </a:r>
            <a:r>
              <a:rPr lang="en-US" dirty="0" smtClean="0"/>
              <a:t>is an ordered restriction map, represented as a vector of fragments: &lt;c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baseline="-25000" dirty="0" err="1" smtClean="0"/>
              <a:t>i</a:t>
            </a:r>
            <a:r>
              <a:rPr lang="en-US" dirty="0" smtClean="0">
                <a:latin typeface="Arial"/>
                <a:cs typeface="Arial"/>
              </a:rPr>
              <a:t>&gt;.</a:t>
            </a:r>
          </a:p>
          <a:p>
            <a:pPr algn="l" rtl="0"/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/>
              <a:t>i</a:t>
            </a:r>
            <a:r>
              <a:rPr lang="en-US" dirty="0" smtClean="0">
                <a:latin typeface="Arial"/>
                <a:cs typeface="Arial"/>
              </a:rPr>
              <a:t> = cut probability, </a:t>
            </a:r>
            <a:r>
              <a:rPr lang="en-US" dirty="0" err="1" smtClean="0">
                <a:latin typeface="Arial"/>
                <a:cs typeface="Arial"/>
              </a:rPr>
              <a:t>l</a:t>
            </a:r>
            <a:r>
              <a:rPr lang="en-US" baseline="-25000" dirty="0" err="1" smtClean="0"/>
              <a:t>i</a:t>
            </a:r>
            <a:r>
              <a:rPr lang="en-US" dirty="0" smtClean="0">
                <a:latin typeface="Arial"/>
                <a:cs typeface="Arial"/>
              </a:rPr>
              <a:t> = mean length,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baseline="-25000" dirty="0" err="1" smtClean="0"/>
              <a:t>i</a:t>
            </a:r>
            <a:r>
              <a:rPr lang="en-US" dirty="0" smtClean="0">
                <a:latin typeface="Arial"/>
                <a:cs typeface="Arial"/>
              </a:rPr>
              <a:t> = std of length </a:t>
            </a:r>
            <a:r>
              <a:rPr lang="en-US" dirty="0" smtClean="0">
                <a:latin typeface="Arial"/>
                <a:cs typeface="Arial"/>
              </a:rPr>
              <a:t>variable (</a:t>
            </a:r>
            <a:r>
              <a:rPr lang="en-US" dirty="0" err="1" smtClean="0">
                <a:latin typeface="Arial"/>
                <a:cs typeface="Arial"/>
              </a:rPr>
              <a:t>strech</a:t>
            </a:r>
            <a:r>
              <a:rPr lang="en-US" dirty="0" smtClean="0">
                <a:latin typeface="Arial"/>
                <a:cs typeface="Arial"/>
              </a:rPr>
              <a:t> factor).</a:t>
            </a:r>
            <a:endParaRPr lang="en-US" dirty="0" smtClean="0">
              <a:latin typeface="Arial"/>
              <a:cs typeface="Arial"/>
            </a:endParaRPr>
          </a:p>
          <a:p>
            <a:pPr algn="l" rtl="0"/>
            <a:endParaRPr lang="en-US" dirty="0" smtClean="0">
              <a:latin typeface="Arial"/>
              <a:cs typeface="Arial"/>
            </a:endParaRPr>
          </a:p>
          <a:p>
            <a:pPr algn="l" rtl="0"/>
            <a:r>
              <a:rPr lang="en-US" dirty="0" smtClean="0"/>
              <a:t>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sequence map </a:t>
            </a:r>
            <a:r>
              <a:rPr lang="en-US" dirty="0" smtClean="0"/>
              <a:t>is an </a:t>
            </a:r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i="1" dirty="0" smtClean="0"/>
              <a:t> </a:t>
            </a:r>
            <a:r>
              <a:rPr lang="en-US" dirty="0" smtClean="0"/>
              <a:t>ordered map.</a:t>
            </a:r>
          </a:p>
          <a:p>
            <a:pPr algn="l" rtl="0"/>
            <a:endParaRPr lang="en-US" dirty="0" smtClean="0">
              <a:latin typeface="Arial"/>
              <a:cs typeface="Arial"/>
            </a:endParaRP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matching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392907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Antoniotti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Technical report, 01)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862194" cy="442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probability for a consensus map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Taking the logarithm: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Minimizing “weighted sum-of-squares”: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2905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4181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661248"/>
            <a:ext cx="2105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False cuts and missing cuts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Probability for a </a:t>
            </a:r>
            <a:r>
              <a:rPr lang="en-US" i="1" dirty="0" smtClean="0">
                <a:solidFill>
                  <a:srgbClr val="C00000"/>
                </a:solidFill>
              </a:rPr>
              <a:t>no-missing restriction site</a:t>
            </a:r>
            <a:r>
              <a:rPr lang="en-US" dirty="0" smtClean="0"/>
              <a:t>: </a:t>
            </a:r>
            <a:r>
              <a:rPr lang="en-US" i="1" dirty="0" smtClean="0"/>
              <a:t>p</a:t>
            </a:r>
            <a:r>
              <a:rPr lang="en-US" i="1" baseline="-25000" dirty="0" smtClean="0"/>
              <a:t>c</a:t>
            </a:r>
            <a:r>
              <a:rPr lang="en-US" dirty="0" smtClean="0"/>
              <a:t>.   p</a:t>
            </a:r>
            <a:r>
              <a:rPr lang="en-US" baseline="-25000" dirty="0" smtClean="0"/>
              <a:t>c</a:t>
            </a:r>
            <a:r>
              <a:rPr lang="en-US" dirty="0" smtClean="0"/>
              <a:t>=1 means all sites are present in the map.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Probability for a </a:t>
            </a:r>
            <a:r>
              <a:rPr lang="en-US" i="1" dirty="0" smtClean="0">
                <a:solidFill>
                  <a:srgbClr val="C00000"/>
                </a:solidFill>
              </a:rPr>
              <a:t>false restriction site</a:t>
            </a:r>
            <a:r>
              <a:rPr lang="en-US" dirty="0" smtClean="0"/>
              <a:t>: </a:t>
            </a:r>
            <a:r>
              <a:rPr lang="en-US" i="1" dirty="0" smtClean="0"/>
              <a:t>p</a:t>
            </a:r>
            <a:r>
              <a:rPr lang="en-US" i="1" baseline="-25000" dirty="0" smtClean="0"/>
              <a:t>f</a:t>
            </a:r>
            <a:r>
              <a:rPr lang="en-US" dirty="0" smtClean="0"/>
              <a:t>.         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f</a:t>
            </a:r>
            <a:r>
              <a:rPr lang="en-US" dirty="0" smtClean="0"/>
              <a:t>=0 means there are no false cuts.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 illustration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412776"/>
            <a:ext cx="6156176" cy="27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617" y="4204320"/>
            <a:ext cx="5747383" cy="26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5229200"/>
            <a:ext cx="2952328" cy="1112987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Antoniotti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report, 00)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8800" dirty="0" smtClean="0"/>
              <a:t>SOLUTION</a:t>
            </a:r>
            <a:endParaRPr lang="he-IL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1: no missing cuts and no false cuts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probability of the </a:t>
            </a:r>
            <a:r>
              <a:rPr lang="en-US" i="1" dirty="0" err="1" smtClean="0"/>
              <a:t>i</a:t>
            </a:r>
            <a:r>
              <a:rPr lang="en-US" dirty="0" err="1" smtClean="0"/>
              <a:t>-th</a:t>
            </a:r>
            <a:r>
              <a:rPr lang="en-US" dirty="0" smtClean="0"/>
              <a:t> segment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After negative logarithm: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2781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53136"/>
            <a:ext cx="3114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Case 2: Missing cuts and no false cuts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term for a missing cut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After negative logarithm: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581128"/>
            <a:ext cx="6000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9600" dirty="0" smtClean="0"/>
              <a:t>INTRODUCTION</a:t>
            </a:r>
            <a:endParaRPr lang="he-IL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3: no missing cut and some false cuts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Aggregate fragments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i</a:t>
            </a:r>
            <a:r>
              <a:rPr lang="en-US" dirty="0" smtClean="0"/>
              <a:t>-1 of the consensus against the </a:t>
            </a:r>
            <a:r>
              <a:rPr lang="en-US" i="1" dirty="0" err="1" smtClean="0"/>
              <a:t>i</a:t>
            </a:r>
            <a:r>
              <a:rPr lang="en-US" dirty="0" err="1" smtClean="0"/>
              <a:t>-th</a:t>
            </a:r>
            <a:r>
              <a:rPr lang="en-US" dirty="0" smtClean="0"/>
              <a:t> fragment of the sequence map: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After negative logarithm: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556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45224"/>
            <a:ext cx="6991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Case 4: putting it all together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60102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343050"/>
            <a:ext cx="6660232" cy="25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Dynamic programming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optimal solution is found using DP.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T[</a:t>
            </a:r>
            <a:r>
              <a:rPr lang="en-US" dirty="0" err="1" smtClean="0"/>
              <a:t>i,j</a:t>
            </a:r>
            <a:r>
              <a:rPr lang="en-US" dirty="0" smtClean="0"/>
              <a:t>] = log probability of matching </a:t>
            </a:r>
            <a:r>
              <a:rPr lang="en-US" dirty="0" err="1" smtClean="0"/>
              <a:t>i</a:t>
            </a:r>
            <a:r>
              <a:rPr lang="en-US" dirty="0" smtClean="0"/>
              <a:t> fragments in the sequence map and j in the consensus = </a:t>
            </a:r>
            <a:endParaRPr lang="he-I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77057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Running time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T[</a:t>
            </a:r>
            <a:r>
              <a:rPr lang="en-US" dirty="0" err="1" smtClean="0"/>
              <a:t>n,m</a:t>
            </a:r>
            <a:r>
              <a:rPr lang="en-US" dirty="0" smtClean="0"/>
              <a:t>] requires O(n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) running time, where n and m = #fragments in the sequence and consensus maps, respectively.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Practically, u and v are bounded by 3, reducing the running time to O(nm).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Adding AT-content information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each step of the DP, some fragments are matched.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AT-content average is known experimentally and </a:t>
            </a:r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suggest adding a score for the difference in average AT-content.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Using several florescence tags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input here is a vector of lengths, separated by colors.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match is possible for the same color only.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Note that a swapping between adjacent colors is possible (each color filmed separately).</a:t>
            </a:r>
          </a:p>
          <a:p>
            <a:pPr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9600" dirty="0" smtClean="0"/>
              <a:t>RESULTS</a:t>
            </a:r>
            <a:endParaRPr lang="he-IL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Finding the minimal length of a DNA fragment  that can be identified with high certainty.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Finding enzymes </a:t>
            </a:r>
            <a:r>
              <a:rPr lang="en-US" dirty="0" smtClean="0"/>
              <a:t>that minimize the number of fluorescence tags and the required length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Measure parameters effect on accuracy to </a:t>
            </a:r>
            <a:r>
              <a:rPr lang="en-US" dirty="0" smtClean="0"/>
              <a:t>achieve better experimental design.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 - Data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human genome </a:t>
            </a:r>
            <a:r>
              <a:rPr lang="en-US" dirty="0" smtClean="0"/>
              <a:t>downloaded from </a:t>
            </a:r>
            <a:r>
              <a:rPr lang="en-US" dirty="0" smtClean="0"/>
              <a:t>UCSC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From each </a:t>
            </a:r>
            <a:r>
              <a:rPr lang="en-US" dirty="0" smtClean="0"/>
              <a:t>chromosome, </a:t>
            </a:r>
            <a:r>
              <a:rPr lang="en-US" dirty="0" smtClean="0"/>
              <a:t>first and last 1Mbps </a:t>
            </a:r>
            <a:r>
              <a:rPr lang="en-US" dirty="0" smtClean="0"/>
              <a:t>(two chromosome arms</a:t>
            </a:r>
            <a:r>
              <a:rPr lang="en-US" dirty="0" smtClean="0"/>
              <a:t>) were extracted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A</a:t>
            </a:r>
            <a:r>
              <a:rPr lang="en-US" dirty="0" smtClean="0"/>
              <a:t>rms with insufficient data (more </a:t>
            </a:r>
            <a:r>
              <a:rPr lang="en-US" dirty="0" smtClean="0"/>
              <a:t>than </a:t>
            </a:r>
            <a:r>
              <a:rPr lang="en-US" dirty="0" smtClean="0"/>
              <a:t>50% N in the published sequence) were removed.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–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Aft>
                <a:spcPts val="1200"/>
              </a:spcAft>
            </a:pPr>
            <a:r>
              <a:rPr lang="en-US" dirty="0" smtClean="0"/>
              <a:t>Given a reference sequence, an optical map </a:t>
            </a:r>
            <a:r>
              <a:rPr lang="en-US" dirty="0" smtClean="0"/>
              <a:t>is generated </a:t>
            </a:r>
            <a:r>
              <a:rPr lang="en-US" dirty="0" smtClean="0"/>
              <a:t>using the following </a:t>
            </a:r>
            <a:r>
              <a:rPr lang="en-US" dirty="0" smtClean="0"/>
              <a:t>parameters:</a:t>
            </a:r>
          </a:p>
          <a:p>
            <a:pPr algn="l" rtl="0">
              <a:spcAft>
                <a:spcPts val="1200"/>
              </a:spcAft>
            </a:pPr>
            <a:r>
              <a:rPr lang="en-US" dirty="0" smtClean="0"/>
              <a:t>p</a:t>
            </a:r>
            <a:r>
              <a:rPr lang="en-US" baseline="-25000" dirty="0" smtClean="0"/>
              <a:t>c</a:t>
            </a:r>
            <a:r>
              <a:rPr lang="en-US" dirty="0" smtClean="0"/>
              <a:t> = </a:t>
            </a:r>
            <a:r>
              <a:rPr lang="en-US" dirty="0" smtClean="0"/>
              <a:t>true cut </a:t>
            </a:r>
            <a:r>
              <a:rPr lang="en-US" dirty="0" smtClean="0"/>
              <a:t>probability = 0.79</a:t>
            </a:r>
            <a:r>
              <a:rPr lang="en-US" dirty="0" smtClean="0"/>
              <a:t>.</a:t>
            </a:r>
          </a:p>
          <a:p>
            <a:pPr algn="l" rtl="0">
              <a:spcAft>
                <a:spcPts val="1200"/>
              </a:spcAft>
            </a:pPr>
            <a:r>
              <a:rPr lang="en-US" dirty="0" err="1" smtClean="0"/>
              <a:t>p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smtClean="0"/>
              <a:t>false cut probability </a:t>
            </a:r>
            <a:r>
              <a:rPr lang="en-US" dirty="0" smtClean="0"/>
              <a:t>= 5×10</a:t>
            </a:r>
            <a:r>
              <a:rPr lang="en-US" baseline="30000" dirty="0" smtClean="0"/>
              <a:t>-6</a:t>
            </a:r>
            <a:r>
              <a:rPr lang="en-US" dirty="0" smtClean="0"/>
              <a:t> per </a:t>
            </a:r>
            <a:r>
              <a:rPr lang="en-US" dirty="0" err="1" smtClean="0"/>
              <a:t>bp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>
              <a:spcAft>
                <a:spcPts val="1200"/>
              </a:spcAft>
            </a:pPr>
            <a:r>
              <a:rPr lang="en-US" dirty="0" smtClean="0"/>
              <a:t>σ = sizing </a:t>
            </a:r>
            <a:r>
              <a:rPr lang="en-US" dirty="0" smtClean="0"/>
              <a:t>error </a:t>
            </a:r>
            <a:r>
              <a:rPr lang="en-US" dirty="0" smtClean="0"/>
              <a:t>= 1000 </a:t>
            </a:r>
            <a:r>
              <a:rPr lang="en-US" dirty="0" err="1" smtClean="0"/>
              <a:t>bp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>
              <a:spcAft>
                <a:spcPts val="1200"/>
              </a:spcAft>
            </a:pPr>
            <a:r>
              <a:rPr lang="en-US" dirty="0" smtClean="0"/>
              <a:t>Optical resolution </a:t>
            </a:r>
            <a:r>
              <a:rPr lang="en-US" dirty="0" smtClean="0"/>
              <a:t>= 1800 </a:t>
            </a:r>
            <a:r>
              <a:rPr lang="en-US" dirty="0" err="1" smtClean="0"/>
              <a:t>bp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Presentation based on two papers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Genomics via Optical Mapping IV: Sequence Validation via Optical Map Matching</a:t>
            </a:r>
          </a:p>
          <a:p>
            <a:pPr marL="914400" lvl="1" indent="-514350" algn="l" rtl="0">
              <a:buNone/>
            </a:pPr>
            <a:r>
              <a:rPr lang="en-US" sz="2000" dirty="0" smtClean="0"/>
              <a:t>Marco </a:t>
            </a:r>
            <a:r>
              <a:rPr lang="en-US" sz="2000" dirty="0" err="1" smtClean="0"/>
              <a:t>Antoniotti</a:t>
            </a:r>
            <a:r>
              <a:rPr lang="en-US" sz="2000" dirty="0" smtClean="0"/>
              <a:t>, Thomas </a:t>
            </a:r>
            <a:r>
              <a:rPr lang="en-US" sz="2000" dirty="0" err="1" smtClean="0"/>
              <a:t>Anantharaman</a:t>
            </a:r>
            <a:r>
              <a:rPr lang="en-US" sz="2000" dirty="0" smtClean="0"/>
              <a:t>, Salvatore </a:t>
            </a:r>
            <a:r>
              <a:rPr lang="en-US" sz="2000" dirty="0" err="1" smtClean="0"/>
              <a:t>Paxia</a:t>
            </a:r>
            <a:r>
              <a:rPr lang="en-US" sz="2000" dirty="0" smtClean="0"/>
              <a:t>, Bud </a:t>
            </a:r>
            <a:r>
              <a:rPr lang="en-US" sz="2000" dirty="0" err="1" smtClean="0"/>
              <a:t>Mishra</a:t>
            </a:r>
            <a:endParaRPr lang="en-US" sz="2000" dirty="0" smtClean="0"/>
          </a:p>
          <a:p>
            <a:pPr marL="914400" lvl="1" indent="-514350" algn="l" rtl="0">
              <a:buNone/>
            </a:pPr>
            <a:r>
              <a:rPr lang="en-US" sz="2000" dirty="0" smtClean="0"/>
              <a:t>NYU, Technical report, 2001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Genome Mapping on </a:t>
            </a:r>
            <a:r>
              <a:rPr lang="en-US" dirty="0" err="1" smtClean="0"/>
              <a:t>Nanochannel</a:t>
            </a:r>
            <a:r>
              <a:rPr lang="en-US" dirty="0" smtClean="0"/>
              <a:t> Arrays for Structural Variation Analysis and Sequence Assembly</a:t>
            </a:r>
          </a:p>
          <a:p>
            <a:pPr marL="360000" lvl="1" indent="0" algn="l" rtl="0">
              <a:buNone/>
            </a:pPr>
            <a:r>
              <a:rPr lang="en-US" sz="2000" dirty="0" smtClean="0"/>
              <a:t>Ernest T </a:t>
            </a:r>
            <a:r>
              <a:rPr lang="en-US" sz="2000" dirty="0" smtClean="0"/>
              <a:t>Lam, </a:t>
            </a:r>
            <a:r>
              <a:rPr lang="en-US" sz="2000" dirty="0" smtClean="0"/>
              <a:t>Alex </a:t>
            </a:r>
            <a:r>
              <a:rPr lang="en-US" sz="2000" dirty="0" smtClean="0"/>
              <a:t>Hastie, </a:t>
            </a:r>
            <a:r>
              <a:rPr lang="en-US" sz="2000" dirty="0" smtClean="0"/>
              <a:t>Chin </a:t>
            </a:r>
            <a:r>
              <a:rPr lang="en-US" sz="2000" dirty="0" smtClean="0"/>
              <a:t>Lin, </a:t>
            </a:r>
            <a:r>
              <a:rPr lang="en-US" sz="2000" dirty="0" smtClean="0"/>
              <a:t>Dean </a:t>
            </a:r>
            <a:r>
              <a:rPr lang="en-US" sz="2000" dirty="0" smtClean="0"/>
              <a:t>Ehrlich, </a:t>
            </a:r>
            <a:r>
              <a:rPr lang="en-US" sz="2000" dirty="0" err="1" smtClean="0"/>
              <a:t>Somes</a:t>
            </a:r>
            <a:r>
              <a:rPr lang="en-US" sz="2000" dirty="0" smtClean="0"/>
              <a:t> K </a:t>
            </a:r>
            <a:r>
              <a:rPr lang="en-US" sz="2000" dirty="0" smtClean="0"/>
              <a:t>Das, </a:t>
            </a:r>
            <a:r>
              <a:rPr lang="en-US" sz="2000" dirty="0" smtClean="0"/>
              <a:t>Michael D </a:t>
            </a:r>
            <a:r>
              <a:rPr lang="en-US" sz="2000" dirty="0" smtClean="0"/>
              <a:t>Austin, </a:t>
            </a:r>
            <a:r>
              <a:rPr lang="en-US" sz="2000" dirty="0" err="1" smtClean="0"/>
              <a:t>Paru</a:t>
            </a:r>
            <a:r>
              <a:rPr lang="en-US" sz="2000" dirty="0" smtClean="0"/>
              <a:t> </a:t>
            </a:r>
            <a:r>
              <a:rPr lang="en-US" sz="2000" dirty="0" err="1" smtClean="0"/>
              <a:t>Deshpande</a:t>
            </a:r>
            <a:r>
              <a:rPr lang="en-US" sz="2000" dirty="0" smtClean="0"/>
              <a:t>, </a:t>
            </a:r>
            <a:r>
              <a:rPr lang="en-US" sz="2000" dirty="0" smtClean="0"/>
              <a:t>Han </a:t>
            </a:r>
            <a:r>
              <a:rPr lang="en-US" sz="2000" dirty="0" smtClean="0"/>
              <a:t>Cao, </a:t>
            </a:r>
            <a:r>
              <a:rPr lang="en-US" sz="2000" dirty="0" err="1" smtClean="0"/>
              <a:t>Niranjan</a:t>
            </a:r>
            <a:r>
              <a:rPr lang="en-US" sz="2000" dirty="0" smtClean="0"/>
              <a:t> </a:t>
            </a:r>
            <a:r>
              <a:rPr lang="en-US" sz="2000" dirty="0" err="1" smtClean="0"/>
              <a:t>Nagarajan</a:t>
            </a:r>
            <a:r>
              <a:rPr lang="en-US" sz="2000" dirty="0" smtClean="0"/>
              <a:t>, </a:t>
            </a:r>
            <a:r>
              <a:rPr lang="en-US" sz="2000" dirty="0" smtClean="0"/>
              <a:t>Ming </a:t>
            </a:r>
            <a:r>
              <a:rPr lang="en-US" sz="2000" dirty="0" smtClean="0"/>
              <a:t>Xiao </a:t>
            </a:r>
            <a:r>
              <a:rPr lang="en-US" sz="2000" dirty="0" smtClean="0"/>
              <a:t>&amp; </a:t>
            </a:r>
            <a:r>
              <a:rPr lang="en-US" sz="2000" dirty="0" err="1" smtClean="0"/>
              <a:t>Pui</a:t>
            </a:r>
            <a:r>
              <a:rPr lang="en-US" sz="2000" dirty="0" smtClean="0"/>
              <a:t>-Yan </a:t>
            </a:r>
            <a:r>
              <a:rPr lang="en-US" sz="2000" dirty="0" smtClean="0"/>
              <a:t>Kwok</a:t>
            </a:r>
            <a:endParaRPr lang="en-US" sz="2000" dirty="0" smtClean="0"/>
          </a:p>
          <a:p>
            <a:pPr marL="914400" lvl="1" indent="-514350" algn="l" rtl="0">
              <a:buNone/>
            </a:pPr>
            <a:r>
              <a:rPr lang="en-US" sz="2000" dirty="0" smtClean="0"/>
              <a:t>University of California, Nature Biotechnology, 2012</a:t>
            </a:r>
            <a:endParaRPr lang="en-US" sz="2000" dirty="0" smtClean="0"/>
          </a:p>
          <a:p>
            <a:pPr marL="514350" indent="-514350" algn="l" rtl="0"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Reference maps </a:t>
            </a:r>
            <a:r>
              <a:rPr lang="en-US" dirty="0" smtClean="0"/>
              <a:t>built </a:t>
            </a:r>
            <a:r>
              <a:rPr lang="en-US" dirty="0" smtClean="0"/>
              <a:t>from </a:t>
            </a:r>
            <a:r>
              <a:rPr lang="en-US" dirty="0" smtClean="0"/>
              <a:t>reference </a:t>
            </a:r>
            <a:r>
              <a:rPr lang="en-US" dirty="0" smtClean="0"/>
              <a:t>sequences.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For </a:t>
            </a:r>
            <a:r>
              <a:rPr lang="en-US" dirty="0" smtClean="0"/>
              <a:t>each sequence 100 optical maps </a:t>
            </a:r>
            <a:r>
              <a:rPr lang="en-US" dirty="0" smtClean="0"/>
              <a:t>are generated</a:t>
            </a:r>
            <a:r>
              <a:rPr lang="en-US" dirty="0" smtClean="0"/>
              <a:t>; each map </a:t>
            </a:r>
            <a:r>
              <a:rPr lang="en-US" dirty="0" smtClean="0"/>
              <a:t>is aligned </a:t>
            </a:r>
            <a:r>
              <a:rPr lang="en-US" dirty="0" smtClean="0"/>
              <a:t>against all reference maps to find the best match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Repeated for different </a:t>
            </a:r>
            <a:r>
              <a:rPr lang="en-US" dirty="0" smtClean="0"/>
              <a:t>length in the range     </a:t>
            </a:r>
            <a:r>
              <a:rPr lang="en-US" dirty="0" smtClean="0"/>
              <a:t>25 </a:t>
            </a:r>
            <a:r>
              <a:rPr lang="en-US" dirty="0" err="1" smtClean="0"/>
              <a:t>Kbp</a:t>
            </a:r>
            <a:r>
              <a:rPr lang="en-US" dirty="0" smtClean="0"/>
              <a:t> – 1 </a:t>
            </a:r>
            <a:r>
              <a:rPr lang="en-US" dirty="0" err="1" smtClean="0"/>
              <a:t>Mbp</a:t>
            </a:r>
            <a:r>
              <a:rPr lang="en-US" dirty="0" smtClean="0"/>
              <a:t> (25 </a:t>
            </a:r>
            <a:r>
              <a:rPr lang="en-US" dirty="0" err="1" smtClean="0"/>
              <a:t>Kbp</a:t>
            </a:r>
            <a:r>
              <a:rPr lang="en-US" dirty="0" smtClean="0"/>
              <a:t> interval).</a:t>
            </a:r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each </a:t>
            </a:r>
            <a:r>
              <a:rPr lang="en-US" dirty="0" smtClean="0"/>
              <a:t>length</a:t>
            </a:r>
            <a:r>
              <a:rPr lang="en-US" dirty="0" smtClean="0"/>
              <a:t>, </a:t>
            </a:r>
            <a:r>
              <a:rPr lang="en-US" dirty="0" smtClean="0"/>
              <a:t>results presented </a:t>
            </a:r>
            <a:r>
              <a:rPr lang="en-US" dirty="0" smtClean="0"/>
              <a:t>in </a:t>
            </a:r>
            <a:r>
              <a:rPr lang="en-US" dirty="0" smtClean="0"/>
              <a:t>a </a:t>
            </a:r>
            <a:r>
              <a:rPr lang="en-US" dirty="0" smtClean="0"/>
              <a:t>matrix.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M</a:t>
            </a:r>
            <a:r>
              <a:rPr lang="en-US" baseline="-25000" dirty="0" err="1" smtClean="0"/>
              <a:t>ij</a:t>
            </a:r>
            <a:r>
              <a:rPr lang="en-US" dirty="0" smtClean="0"/>
              <a:t> </a:t>
            </a:r>
            <a:r>
              <a:rPr lang="en-US" dirty="0" smtClean="0"/>
              <a:t>– # </a:t>
            </a:r>
            <a:r>
              <a:rPr lang="en-US" dirty="0" smtClean="0"/>
              <a:t>times </a:t>
            </a:r>
            <a:r>
              <a:rPr lang="en-US" dirty="0" smtClean="0"/>
              <a:t>that the optical map </a:t>
            </a:r>
            <a:r>
              <a:rPr lang="en-US" dirty="0" smtClean="0"/>
              <a:t>generated </a:t>
            </a:r>
            <a:r>
              <a:rPr lang="en-US" dirty="0" smtClean="0"/>
              <a:t>from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arm was best aligned to the reference map corresponding to the </a:t>
            </a:r>
            <a:r>
              <a:rPr lang="en-US" dirty="0" err="1" smtClean="0"/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arm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Red = 100, blue = 0.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1 </a:t>
            </a:r>
            <a:r>
              <a:rPr lang="en-US" dirty="0" err="1" smtClean="0"/>
              <a:t>Mbp</a:t>
            </a:r>
            <a:r>
              <a:rPr lang="en-US" dirty="0" smtClean="0"/>
              <a:t>, </a:t>
            </a:r>
            <a:r>
              <a:rPr lang="en-US" dirty="0" err="1" smtClean="0"/>
              <a:t>BspqI</a:t>
            </a:r>
            <a:r>
              <a:rPr lang="en-US" dirty="0" smtClean="0"/>
              <a:t> &amp;</a:t>
            </a:r>
            <a:r>
              <a:rPr lang="en-US" dirty="0" err="1" smtClean="0"/>
              <a:t>BseCI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532" y="1484780"/>
          <a:ext cx="8136917" cy="5062744"/>
        </p:xfrm>
        <a:graphic>
          <a:graphicData uri="http://schemas.openxmlformats.org/drawingml/2006/table">
            <a:tbl>
              <a:tblPr rtl="1"/>
              <a:tblGrid>
                <a:gridCol w="352995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4508"/>
                <a:gridCol w="198110"/>
              </a:tblGrid>
              <a:tr h="121184">
                <a:tc>
                  <a:txBody>
                    <a:bodyPr/>
                    <a:lstStyle/>
                    <a:p>
                      <a:pPr algn="l" rtl="0" fontAlgn="b"/>
                      <a:endParaRPr lang="he-IL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chrXq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20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111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20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20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chrXq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700 </a:t>
            </a:r>
            <a:r>
              <a:rPr lang="en-US" dirty="0" err="1" smtClean="0"/>
              <a:t>Kbp</a:t>
            </a:r>
            <a:r>
              <a:rPr lang="en-US" dirty="0" smtClean="0"/>
              <a:t>, </a:t>
            </a:r>
            <a:r>
              <a:rPr lang="en-US" dirty="0" err="1" smtClean="0"/>
              <a:t>BspqI</a:t>
            </a:r>
            <a:r>
              <a:rPr lang="en-US" dirty="0" smtClean="0"/>
              <a:t> &amp;</a:t>
            </a:r>
            <a:r>
              <a:rPr lang="en-US" dirty="0" err="1" smtClean="0"/>
              <a:t>BseCI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54" y="1412794"/>
          <a:ext cx="8280911" cy="5132917"/>
        </p:xfrm>
        <a:graphic>
          <a:graphicData uri="http://schemas.openxmlformats.org/drawingml/2006/table">
            <a:tbl>
              <a:tblPr rtl="1"/>
              <a:tblGrid>
                <a:gridCol w="359244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197950"/>
                <a:gridCol w="201617"/>
              </a:tblGrid>
              <a:tr h="123003">
                <a:tc>
                  <a:txBody>
                    <a:bodyPr/>
                    <a:lstStyle/>
                    <a:p>
                      <a:pPr algn="l" rtl="0" fontAlgn="b"/>
                      <a:endParaRPr lang="he-IL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chrXq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040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20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091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0B1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20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162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060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070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0D1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20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50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50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121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121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070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243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8B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0B1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091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1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030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030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50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20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040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091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040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060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0C1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20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52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070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20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50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0C1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080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30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52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204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chrXq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5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400 </a:t>
            </a:r>
            <a:r>
              <a:rPr lang="en-US" dirty="0" err="1" smtClean="0"/>
              <a:t>Kbp</a:t>
            </a:r>
            <a:r>
              <a:rPr lang="en-US" dirty="0" smtClean="0"/>
              <a:t>, </a:t>
            </a:r>
            <a:r>
              <a:rPr lang="en-US" dirty="0" err="1" smtClean="0"/>
              <a:t>BspqI</a:t>
            </a:r>
            <a:r>
              <a:rPr lang="en-US" dirty="0" smtClean="0"/>
              <a:t> &amp;</a:t>
            </a:r>
            <a:r>
              <a:rPr lang="en-US" dirty="0" err="1" smtClean="0"/>
              <a:t>BseCI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2" y="1484780"/>
          <a:ext cx="7992888" cy="4922264"/>
        </p:xfrm>
        <a:graphic>
          <a:graphicData uri="http://schemas.openxmlformats.org/drawingml/2006/table">
            <a:tbl>
              <a:tblPr rtl="1"/>
              <a:tblGrid>
                <a:gridCol w="346749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1065"/>
                <a:gridCol w="194604"/>
              </a:tblGrid>
              <a:tr h="117672">
                <a:tc>
                  <a:txBody>
                    <a:bodyPr/>
                    <a:lstStyle/>
                    <a:p>
                      <a:pPr algn="l" rtl="0" fontAlgn="b"/>
                      <a:endParaRPr lang="he-IL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chrXq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0C1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0B1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66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31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66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284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528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3A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2A4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599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355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8B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437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66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65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599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66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66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345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8B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172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528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65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57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66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3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3F6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4E8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3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47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64A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4D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365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3E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61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57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chr13q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5C9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8B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chr14q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25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chr15q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274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3E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chr16q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335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64A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305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chr17q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3A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4A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66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29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chr18q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B9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2C4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chr19q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7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chr20p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477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chr20q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4C8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chr21q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9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7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chr22q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6B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467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</a:tr>
              <a:tr h="117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chrXq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D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E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C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6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6A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2024" marR="2024" marT="2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365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Comparing different </a:t>
            </a:r>
            <a:r>
              <a:rPr lang="en-US" dirty="0" smtClean="0"/>
              <a:t>enzymes</a:t>
            </a:r>
            <a:endParaRPr lang="en-US" dirty="0"/>
          </a:p>
        </p:txBody>
      </p:sp>
      <p:pic>
        <p:nvPicPr>
          <p:cNvPr id="1026" name="Picture 2" descr="C:\Users\tomhait\Downloads\Comparis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5004048" cy="500404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247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08920"/>
            <a:ext cx="18383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Accuracy vs. sizing error</a:t>
            </a:r>
            <a:endParaRPr lang="en-US" dirty="0"/>
          </a:p>
        </p:txBody>
      </p:sp>
      <p:pic>
        <p:nvPicPr>
          <p:cNvPr id="6" name="Picture 5" descr="siz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Accuracy vs. resolution</a:t>
            </a:r>
            <a:endParaRPr lang="en-US" dirty="0"/>
          </a:p>
        </p:txBody>
      </p:sp>
      <p:pic>
        <p:nvPicPr>
          <p:cNvPr id="4" name="Picture 3" descr="BspQIOpt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Accuracy vs. cut probability</a:t>
            </a:r>
            <a:endParaRPr lang="en-US" dirty="0"/>
          </a:p>
        </p:txBody>
      </p:sp>
      <p:pic>
        <p:nvPicPr>
          <p:cNvPr id="5" name="Picture 4" descr="PcDem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9600" dirty="0" smtClean="0"/>
              <a:t>SUMMARY</a:t>
            </a:r>
            <a:endParaRPr lang="he-IL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Optical genome mapping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DNA sequences are cut to fragments using restriction enzymes.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These fragments are attached to a glass (in an electric field), and their length is measured.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Using the lengths and the known restriction site,  mapping to the genome is possible.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 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Optical mapping is a useful technology to measure variation in genomes.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Accurate mapping is necessary to measure single-cell variation and modifications.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Current sequencing technologies are still limited in these aspects.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Some enzymes ar</a:t>
            </a:r>
            <a:r>
              <a:rPr lang="en-US" dirty="0" smtClean="0"/>
              <a:t>e better than others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Sizing error has a significant effect. It will be experimentally tested by </a:t>
            </a:r>
            <a:r>
              <a:rPr lang="en-US" dirty="0" err="1" smtClean="0"/>
              <a:t>Ebenstein’s</a:t>
            </a:r>
            <a:r>
              <a:rPr lang="en-US" dirty="0" smtClean="0"/>
              <a:t> lab.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Minimizing </a:t>
            </a:r>
            <a:r>
              <a:rPr lang="en-US" dirty="0" smtClean="0"/>
              <a:t>colors for mapping would </a:t>
            </a:r>
            <a:r>
              <a:rPr lang="en-US" dirty="0" smtClean="0"/>
              <a:t>leave more colors for measuring </a:t>
            </a:r>
            <a:r>
              <a:rPr lang="en-US" dirty="0" smtClean="0"/>
              <a:t>complex epigenetic modifications. </a:t>
            </a:r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image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Before and after enzyme digestion.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sz="2000" dirty="0" smtClean="0"/>
              <a:t>(Jing </a:t>
            </a:r>
            <a:r>
              <a:rPr lang="en-US" sz="2000" i="1" dirty="0" smtClean="0"/>
              <a:t>et al</a:t>
            </a:r>
            <a:r>
              <a:rPr lang="en-US" sz="2000" dirty="0" smtClean="0"/>
              <a:t>., PNAS 98)</a:t>
            </a:r>
            <a:endParaRPr lang="he-I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5913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Noise in optical mapping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l" rtl="0"/>
            <a:r>
              <a:rPr lang="en-US" dirty="0" smtClean="0"/>
              <a:t>DNA sequences are not completely stretched.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Enzymes can miss a restriction site, or cut in a new site.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Orientation is unknown.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Thus, requires aggregation for reliable results.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New optical mapping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DNA molecules run through a microfluidic channel (thus, </a:t>
            </a:r>
            <a:r>
              <a:rPr lang="en-US" b="1" dirty="0" smtClean="0"/>
              <a:t>less wiggle</a:t>
            </a:r>
            <a:r>
              <a:rPr lang="en-US" dirty="0" smtClean="0"/>
              <a:t>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Use </a:t>
            </a:r>
            <a:r>
              <a:rPr lang="en-US" b="1" dirty="0" smtClean="0"/>
              <a:t>multiple</a:t>
            </a:r>
            <a:r>
              <a:rPr lang="en-US" dirty="0" smtClean="0"/>
              <a:t> florescent enzymes to tag sites.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Color to measure </a:t>
            </a:r>
            <a:r>
              <a:rPr lang="en-US" b="1" dirty="0" smtClean="0"/>
              <a:t>AT-content</a:t>
            </a:r>
            <a:r>
              <a:rPr lang="en-US" dirty="0" smtClean="0"/>
              <a:t> in 1000bp windows.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Nonachannels</a:t>
            </a:r>
            <a:r>
              <a:rPr lang="en-US" dirty="0" smtClean="0"/>
              <a:t> illustrations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 gradient region is </a:t>
            </a:r>
            <a:r>
              <a:rPr lang="en-US" dirty="0" smtClean="0"/>
              <a:t>in </a:t>
            </a:r>
            <a:r>
              <a:rPr lang="en-US" dirty="0"/>
              <a:t>front of the </a:t>
            </a:r>
            <a:r>
              <a:rPr lang="en-US" dirty="0" err="1"/>
              <a:t>nanochannels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molecules are forced to flow by the </a:t>
            </a:r>
            <a:r>
              <a:rPr lang="en-US" dirty="0" smtClean="0"/>
              <a:t>pillars </a:t>
            </a:r>
            <a:r>
              <a:rPr lang="en-US" sz="2400" dirty="0" smtClean="0"/>
              <a:t>(Lam </a:t>
            </a:r>
            <a:r>
              <a:rPr lang="en-US" sz="2400" i="1" dirty="0" smtClean="0"/>
              <a:t>et al</a:t>
            </a:r>
            <a:r>
              <a:rPr lang="en-US" sz="2400" dirty="0" smtClean="0"/>
              <a:t>., NBT 2012).</a:t>
            </a:r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886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6442</Words>
  <Application>Microsoft Office PowerPoint</Application>
  <PresentationFormat>On-screen Show (4:3)</PresentationFormat>
  <Paragraphs>5270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Mapping Genomic Sequences Using Optical Reference Tags</vt:lpstr>
      <vt:lpstr>Talk overview</vt:lpstr>
      <vt:lpstr>INTRODUCTION</vt:lpstr>
      <vt:lpstr>Presentation based on two papers</vt:lpstr>
      <vt:lpstr>Optical genome mapping</vt:lpstr>
      <vt:lpstr>Microscopic image</vt:lpstr>
      <vt:lpstr>Noise in optical mapping</vt:lpstr>
      <vt:lpstr>New optical mapping</vt:lpstr>
      <vt:lpstr>Nonachannels illustrations</vt:lpstr>
      <vt:lpstr>Microscopic image</vt:lpstr>
      <vt:lpstr>Applications</vt:lpstr>
      <vt:lpstr>Example of Lam et al., NBT 2012</vt:lpstr>
      <vt:lpstr>Lengths and maps</vt:lpstr>
      <vt:lpstr>Single site variation</vt:lpstr>
      <vt:lpstr>Shifting of a site</vt:lpstr>
      <vt:lpstr>Insertions identification</vt:lpstr>
      <vt:lpstr>Duplication</vt:lpstr>
      <vt:lpstr>Yuval Ebenstein’s lab</vt:lpstr>
      <vt:lpstr>Ebenstein’s lab webpage</vt:lpstr>
      <vt:lpstr>MATHEMATICAL FORMALIZATION</vt:lpstr>
      <vt:lpstr>Problem definition</vt:lpstr>
      <vt:lpstr>Consensus and sequence maps</vt:lpstr>
      <vt:lpstr>A simple matching</vt:lpstr>
      <vt:lpstr>Objective function</vt:lpstr>
      <vt:lpstr>False cuts and missing cuts</vt:lpstr>
      <vt:lpstr>Cuts illustration</vt:lpstr>
      <vt:lpstr>SOLUTION</vt:lpstr>
      <vt:lpstr>Case 1: no missing cuts and no false cuts</vt:lpstr>
      <vt:lpstr>Case 2: Missing cuts and no false cuts</vt:lpstr>
      <vt:lpstr>Case 3: no missing cut and some false cuts</vt:lpstr>
      <vt:lpstr>Case 4: putting it all together</vt:lpstr>
      <vt:lpstr>Dynamic programming</vt:lpstr>
      <vt:lpstr>Running time</vt:lpstr>
      <vt:lpstr>Adding AT-content information</vt:lpstr>
      <vt:lpstr>Using several florescence tags</vt:lpstr>
      <vt:lpstr>RESULTS</vt:lpstr>
      <vt:lpstr>Simulation goals</vt:lpstr>
      <vt:lpstr>Simulation - Data Preprocessing</vt:lpstr>
      <vt:lpstr>Simulation – Modeling</vt:lpstr>
      <vt:lpstr>Simulation</vt:lpstr>
      <vt:lpstr>Simulation - results</vt:lpstr>
      <vt:lpstr>1 Mbp, BspqI &amp;BseCI </vt:lpstr>
      <vt:lpstr>700 Kbp, BspqI &amp;BseCI </vt:lpstr>
      <vt:lpstr>400 Kbp, BspqI &amp;BseCI </vt:lpstr>
      <vt:lpstr>Comparing different enzymes</vt:lpstr>
      <vt:lpstr>Accuracy vs. sizing error</vt:lpstr>
      <vt:lpstr>Accuracy vs. resolution</vt:lpstr>
      <vt:lpstr>Accuracy vs. cut probability</vt:lpstr>
      <vt:lpstr>SUMMARY</vt:lpstr>
      <vt:lpstr>Summary 1</vt:lpstr>
      <vt:lpstr>Summary 2</vt:lpstr>
    </vt:vector>
  </TitlesOfParts>
  <Company>Tel-Aviv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genomic sequences using optical reference tags</dc:title>
  <dc:creator>yaronore</dc:creator>
  <cp:lastModifiedBy>yaronore</cp:lastModifiedBy>
  <cp:revision>142</cp:revision>
  <dcterms:created xsi:type="dcterms:W3CDTF">2012-10-14T08:53:51Z</dcterms:created>
  <dcterms:modified xsi:type="dcterms:W3CDTF">2012-10-17T08:33:25Z</dcterms:modified>
</cp:coreProperties>
</file>